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 snapToGrid="0" snapToObjects="1">
      <p:cViewPr>
        <p:scale>
          <a:sx n="72" d="100"/>
          <a:sy n="72" d="100"/>
        </p:scale>
        <p:origin x="-109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52F6-8BB2-5946-80C9-FDCA59388C6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0CBB-1ED1-5F4E-81EB-968815FE8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0CBB-1ED1-5F4E-81EB-968815FE885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7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0" y="1097124"/>
            <a:ext cx="8858626" cy="57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620" y="533819"/>
            <a:ext cx="9106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23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ДЕКАБРЯ 2019 ГОДА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ФЕДЕРАЛЬНАЯ СЛУЖБА ПО ЭКОЛОГИЧЕСКОМУ, ТЕХНОЛОГИЧЕСКОМУ И АТОМНОМУ НАДЗОРУ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(РОСТЕХНАДЗОР)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ОТМЕТИТ 300-ЛЕТИЕ</a:t>
            </a:r>
            <a:endParaRPr lang="ru-RU" sz="2400" dirty="0">
              <a:latin typeface="Arial Black"/>
              <a:cs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7656"/>
            <a:ext cx="744537" cy="9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925" y="275664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Обязанностью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главного присутствия стало издание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«инструкций и правил по всем предметам надзора, издание общих правил по охране жизни, здоровья и нравственности рабочих». 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выполнением требований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указанных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документов.</a:t>
            </a:r>
          </a:p>
        </p:txBody>
      </p:sp>
      <p:pic>
        <p:nvPicPr>
          <p:cNvPr id="5" name="Изображение 4" descr="history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5" y="2995447"/>
            <a:ext cx="4122492" cy="321616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090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62050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989" y="2625929"/>
            <a:ext cx="4486589" cy="3491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Старейший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специальный надзор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котлонадзор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самостоятельная функция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выделенная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надзора             за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промышленной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безопасностью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XIX веке. </a:t>
            </a:r>
          </a:p>
          <a:p>
            <a:endParaRPr lang="ru-RU" dirty="0"/>
          </a:p>
        </p:txBody>
      </p:sp>
      <p:pic>
        <p:nvPicPr>
          <p:cNvPr id="4" name="Изображение 3" descr="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78" y="2427890"/>
            <a:ext cx="4240197" cy="335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9000" y="5933016"/>
            <a:ext cx="454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парового котла В.Г. Шухова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9" y="238273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308" y="1160416"/>
            <a:ext cx="8987692" cy="141196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1894 году котлонадзор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передан Фабричной инспекции Министерства торговли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промышленности. </a:t>
            </a:r>
            <a:r>
              <a:rPr lang="ru-RU" dirty="0">
                <a:latin typeface="Arial Narrow" pitchFamily="34" charset="0"/>
              </a:rPr>
              <a:t>	</a:t>
            </a:r>
            <a:endParaRPr lang="ru-RU" dirty="0"/>
          </a:p>
        </p:txBody>
      </p:sp>
      <p:pic>
        <p:nvPicPr>
          <p:cNvPr id="4" name="Изображение 3" descr="4562766_doc1_6C2AE3FC-3EDE-4656-85EC-F932FBFBFFD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93" y="2153233"/>
            <a:ext cx="2879068" cy="4595258"/>
          </a:xfrm>
          <a:prstGeom prst="rect">
            <a:avLst/>
          </a:prstGeom>
        </p:spPr>
      </p:pic>
      <p:pic>
        <p:nvPicPr>
          <p:cNvPr id="5" name="Изображение 4" descr="26306.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24" y="2153233"/>
            <a:ext cx="2859745" cy="459525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529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15925" y="3053958"/>
            <a:ext cx="1195203" cy="8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1907 г.	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590" y="4090248"/>
            <a:ext cx="1195203" cy="8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г.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774" y="2551233"/>
            <a:ext cx="5056081" cy="3491753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января 1922 года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Декретом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Совнаркома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составе Главного управления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горной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промышленности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ВСНХ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было создано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горного надзора</a:t>
            </a:r>
            <a:endParaRPr lang="ru-RU" sz="2400" dirty="0"/>
          </a:p>
        </p:txBody>
      </p:sp>
      <p:pic>
        <p:nvPicPr>
          <p:cNvPr id="4" name="Изображение 3" descr="burenie-19-ve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7" y="2282309"/>
            <a:ext cx="4572000" cy="395530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934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048911"/>
            <a:ext cx="83153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3" y="2756646"/>
            <a:ext cx="8308975" cy="349175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1922 год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образована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государственная горнотехническая инспекция, а на местах - окружные,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губернские,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районные и участковые инспекции, которые выполняли функцию котлонадзора.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1947 год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образовано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Главное управление горного надзора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Совете Министров СССР.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1954 год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горный надзор получил статус государственного,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начался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процесс организованного объединения различных видов надзора на базе исторической и территориальной совместимости.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5" y="20002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1954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образован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Комитет по надзору за безопасным ведением работ в промышленности и горному надзору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Совете Министров СССР (Госгортехнадзор СССР)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базе: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Главного управления горного надзора министерства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геологии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Главной государственной инспекции котлонадзора Министерства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электростанций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Государственной технической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инспекции Министерства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нефтяной промышленности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579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8018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1958 год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Госгортехнадзор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ликвидирован,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функции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республиканским комитетам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инспекциям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1968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Госгортехнадзор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возрождён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1989 год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Госгортехнадзор СССР объединен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Госатомнадзором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двух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функционировал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Госгоратомнадзор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236147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" y="1206110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898635"/>
            <a:ext cx="8308975" cy="1513489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горный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промышленный надзор России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080" y="2756646"/>
            <a:ext cx="4818284" cy="410135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90-е годы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переход к рыночным принципам хозяйствования, появление новых форм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видов собственности, физическое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моральное старение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оборудования привели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 росту числа крупных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аварий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 тяжелыми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социальными 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экономическими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последствиями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1990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Госгортехнадзор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РСФСР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вновь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стал самостоятельным.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1992 год 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Госгортехнадзор России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raw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4" y="2756645"/>
            <a:ext cx="3933823" cy="392793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138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1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780" y="2554014"/>
            <a:ext cx="8513380" cy="43039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ведения работ, связанных с пользованием недрами,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недр,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использовании атомной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энергии,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электрических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тепловых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установок и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безопасности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гидротехнических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сооружений,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взрывчатых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 назначения,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специальные функции в области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указанной сфере.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50" y="4162096"/>
            <a:ext cx="4367047" cy="269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8" y="25031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780" y="1037159"/>
            <a:ext cx="87375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Федеральная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осуществляющая функции по принятию нормативных правовых актов, контролю и надзору в области: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685006"/>
            <a:ext cx="8586185" cy="16955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прошедшие годы службой накоплен большой опыт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предотвращения аварий на промышленных предприятиях, электростанциях, объектах инфраструктуры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6" r="-16306"/>
          <a:stretch>
            <a:fillRect/>
          </a:stretch>
        </p:blipFill>
        <p:spPr bwMode="auto">
          <a:xfrm>
            <a:off x="415925" y="2756646"/>
            <a:ext cx="8308975" cy="384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002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610850"/>
            <a:ext cx="8308975" cy="542164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История горного и промышленного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надзора в России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C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1269927"/>
            <a:ext cx="8308975" cy="1016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Создателем Службы стал Петр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, который своим Указом </a:t>
            </a:r>
          </a:p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10 декабря 1719 года учредил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Берг-Коллегию.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64" y="2286000"/>
            <a:ext cx="3024336" cy="42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038" y="2700601"/>
            <a:ext cx="244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Берг-Коллегия</a:t>
            </a:r>
            <a:endParaRPr lang="ru-RU" sz="2800" b="1" dirty="0" smtClean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01" y="3250920"/>
            <a:ext cx="5444504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b="1" dirty="0">
                <a:solidFill>
                  <a:srgbClr val="000090"/>
                </a:solidFill>
              </a:rPr>
              <a:t>(от нем. </a:t>
            </a:r>
            <a:r>
              <a:rPr lang="ru-RU" b="1" dirty="0" err="1">
                <a:solidFill>
                  <a:srgbClr val="000090"/>
                </a:solidFill>
              </a:rPr>
              <a:t>Berg</a:t>
            </a:r>
            <a:r>
              <a:rPr lang="ru-RU" b="1" dirty="0">
                <a:solidFill>
                  <a:srgbClr val="000090"/>
                </a:solidFill>
              </a:rPr>
              <a:t> - гора, и лат. </a:t>
            </a:r>
            <a:r>
              <a:rPr lang="ru-RU" b="1" dirty="0" err="1">
                <a:solidFill>
                  <a:srgbClr val="000090"/>
                </a:solidFill>
              </a:rPr>
              <a:t>collegium</a:t>
            </a:r>
            <a:r>
              <a:rPr lang="ru-RU" b="1" dirty="0">
                <a:solidFill>
                  <a:srgbClr val="000090"/>
                </a:solidFill>
              </a:rPr>
              <a:t> – общество</a:t>
            </a:r>
            <a:r>
              <a:rPr lang="ru-RU" b="1" dirty="0" smtClean="0">
                <a:solidFill>
                  <a:srgbClr val="000090"/>
                </a:solidFill>
              </a:rPr>
              <a:t>) </a:t>
            </a:r>
            <a:endParaRPr lang="ru-RU" b="1" dirty="0">
              <a:solidFill>
                <a:srgbClr val="000090"/>
              </a:solidFill>
            </a:endParaRPr>
          </a:p>
          <a:p>
            <a:pPr algn="r">
              <a:spcBef>
                <a:spcPts val="1800"/>
              </a:spcBef>
              <a:defRPr/>
            </a:pPr>
            <a:r>
              <a:rPr lang="ru-RU" b="1" dirty="0">
                <a:solidFill>
                  <a:srgbClr val="000090"/>
                </a:solidFill>
              </a:rPr>
              <a:t>	Первоначально предметом этого надзора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>была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ru-RU" b="1" dirty="0" smtClean="0">
                <a:solidFill>
                  <a:srgbClr val="000090"/>
                </a:solidFill>
              </a:rPr>
              <a:t>не </a:t>
            </a:r>
            <a:r>
              <a:rPr lang="ru-RU" b="1" dirty="0">
                <a:solidFill>
                  <a:srgbClr val="000090"/>
                </a:solidFill>
              </a:rPr>
              <a:t>безопасность горных работ и </a:t>
            </a:r>
            <a:r>
              <a:rPr lang="ru-RU" b="1" dirty="0" smtClean="0">
                <a:solidFill>
                  <a:srgbClr val="000090"/>
                </a:solidFill>
              </a:rPr>
              <a:t>услови</a:t>
            </a:r>
            <a:r>
              <a:rPr lang="ru-RU" b="1" dirty="0">
                <a:solidFill>
                  <a:srgbClr val="000090"/>
                </a:solidFill>
              </a:rPr>
              <a:t>й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 труда горнорабочих, а соблюдение права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собственности на недра и связанных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с этим правом узаконение уплаты горной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подати, обязательная поставка золота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и серебра в </a:t>
            </a:r>
            <a:r>
              <a:rPr lang="ru-RU" b="1" dirty="0" smtClean="0">
                <a:solidFill>
                  <a:srgbClr val="000090"/>
                </a:solidFill>
              </a:rPr>
              <a:t>казну, </a:t>
            </a:r>
            <a:r>
              <a:rPr lang="ru-RU" b="1" dirty="0">
                <a:solidFill>
                  <a:srgbClr val="000090"/>
                </a:solidFill>
              </a:rPr>
              <a:t>порядок разработки</a:t>
            </a:r>
            <a:r>
              <a:rPr lang="ru-RU" sz="1400" dirty="0">
                <a:latin typeface="Arial Narrow" pitchFamily="34" charset="0"/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189187"/>
            <a:ext cx="744537" cy="9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613646"/>
            <a:ext cx="8308975" cy="127144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300-летнюю историю технического надзора не раз менялось название службы, сменилось не одно поколение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 времен Петра Великого неизменной остается основная цель и задача Ростехнадзора - служение интересам государства.</a:t>
            </a:r>
            <a:b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84" r="-33084"/>
          <a:stretch>
            <a:fillRect/>
          </a:stretch>
        </p:blipFill>
        <p:spPr bwMode="auto">
          <a:xfrm>
            <a:off x="-1302223" y="2756646"/>
            <a:ext cx="8308975" cy="377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 descr="Russia,_Emblem_of_Rostehnadzor,_20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7" y="2756646"/>
            <a:ext cx="3075413" cy="3770278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870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d0059ea6a7c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98" t="-7153" r="-32084" b="-2820"/>
          <a:stretch/>
        </p:blipFill>
        <p:spPr>
          <a:xfrm>
            <a:off x="-2761522" y="0"/>
            <a:ext cx="148393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776985" y="293078"/>
            <a:ext cx="7762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4000" b="1" dirty="0" smtClean="0">
                <a:solidFill>
                  <a:srgbClr val="FFFFFF"/>
                </a:solidFill>
              </a:rPr>
              <a:t>!</a:t>
            </a:r>
            <a:endParaRPr lang="ru-RU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343637"/>
            <a:ext cx="8308975" cy="717314"/>
          </a:xfrm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Берг-коллегия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55" y="1360495"/>
            <a:ext cx="843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В своей деятельности Берг-коллегия руководствовалась 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Берг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привилегией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Берг-регламентом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,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а также именными </a:t>
            </a: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сенатскими указами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9608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22" y="3016250"/>
            <a:ext cx="5810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7986" y="2616140"/>
            <a:ext cx="520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rPr>
              <a:t>Вид здания 12-ти коллегий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48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314875"/>
            <a:ext cx="8308975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компетенции Берг-коллегии относились вопросы: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рассмотрения споров между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промышленниками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взыскания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с промышленников  налогов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лабораторной экспертизы руд</a:t>
            </a: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осуществления  карательных функций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по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отношению к крестьянам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передачи казённых заводов частным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лицам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 приём частных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заводов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в казну</a:t>
            </a: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управления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казёнными заводами,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организация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сбыта их продукции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42" y="3226078"/>
            <a:ext cx="4014337" cy="2796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618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415925" y="343637"/>
            <a:ext cx="8308975" cy="7173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bliqueBottomRight"/>
              <a:lightRig rig="threePt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Берг-коллегия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7" y="1418940"/>
            <a:ext cx="8308975" cy="1064151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Знаменитый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русский историк, горный инженер,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продолжатель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петровских реформ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8435" y="2869170"/>
            <a:ext cx="5366465" cy="34917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Внёс выдающуюся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развитие горного надзора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1734 год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шахтмейстеру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по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надзору за частновладельческими предприятиями)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 descr="C:\Users\Public\Pictures\Sample Pictures\23_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483091"/>
            <a:ext cx="2784474" cy="41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4732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396359" y="268036"/>
            <a:ext cx="547063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В.Н. Татищев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4917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1804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империя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поделена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горных округов – административных районов, в пределах которых концентрировались горные предприятия и во главе которых стояли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-инспекторы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1806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Горное положение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соответствии с которым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горный округ с правлением в Перми включал в себя горные районы «хребта Уральского», второй с правлением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Москве – «</a:t>
            </a:r>
            <a:r>
              <a:rPr lang="ru-RU" sz="2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замосковные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1807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Берг-Коллегия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преобразована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Горный департамент,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вошедший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 Министерства финансов.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1818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 надзоре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работами в частных рудниках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заводах в плане (видах) их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1861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Горная полиция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целей надзора за безопасностью работ в шахтах и на приисках.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7545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1882 год 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Фабричная инспекция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государственный орган, осуществляющий надзор за исполнением рабочего законодательства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(по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охране труда и технической безопасности, а также, урегулирования конфликтных взаимоотношений между рабочими и предпринимателями).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1892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Горнозаводская инспекция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безопасность ведения горных работ стала предметом специального, организованно оформившегося надзора.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7545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Присутствия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горнозаводским делам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объединены                          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присутствиями по фабричным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отнесена к компетенции надзорных органов одна из основных составных задач надзора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подзаконных нормативных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кспо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695</Words>
  <Application>Microsoft Office PowerPoint</Application>
  <PresentationFormat>Экран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Экспо</vt:lpstr>
      <vt:lpstr>\</vt:lpstr>
      <vt:lpstr>История горного и промышленного  надзора в России</vt:lpstr>
      <vt:lpstr>Берг-коллегия</vt:lpstr>
      <vt:lpstr>К компетенции Берг-коллегии относились вопросы:</vt:lpstr>
      <vt:lpstr>Знаменитый русский историк, горный инженер,  администратор и продолжатель  петровских реформ</vt:lpstr>
      <vt:lpstr>ОТ  БЕРГ-КОЛЛЕГИИ  ДО  ГОСГОРТЕХНАДЗОРА</vt:lpstr>
      <vt:lpstr>ОТ  БЕРГ-КОЛЛЕГИИ  ДО  ГОСГОРТЕХНАДЗОРА</vt:lpstr>
      <vt:lpstr>ОТ  БЕРГ-КОЛЛЕГИИ  ДО  ГОСГОРТЕХНАДЗОРА</vt:lpstr>
      <vt:lpstr>ОТ  БЕРГ-КОЛЛЕГИИ  ДО  ГОСГОРТЕХНАДЗОРА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горный                                       и промышленный надзор России </vt:lpstr>
      <vt:lpstr>Презентация PowerPoint</vt:lpstr>
      <vt:lpstr>За прошедшие годы службой накоплен большой опыт предотвращения аварий на промышленных предприятиях, электростанциях, объектах инфраструктуры. </vt:lpstr>
      <vt:lpstr>За 300-летнюю историю технического надзора не раз менялось название службы, сменилось не одно поколение работников,  но со времен Петра Великого неизменной остается основная цель и задача Ростехнадзора - служение интересам государства.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Лолита</dc:creator>
  <cp:lastModifiedBy>Бабенков </cp:lastModifiedBy>
  <cp:revision>54</cp:revision>
  <dcterms:created xsi:type="dcterms:W3CDTF">2019-06-18T18:33:36Z</dcterms:created>
  <dcterms:modified xsi:type="dcterms:W3CDTF">2019-11-20T13:00:02Z</dcterms:modified>
</cp:coreProperties>
</file>